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73" r:id="rId13"/>
    <p:sldId id="269" r:id="rId14"/>
    <p:sldId id="272" r:id="rId15"/>
    <p:sldId id="271" r:id="rId16"/>
    <p:sldId id="274" r:id="rId17"/>
    <p:sldId id="270" r:id="rId18"/>
    <p:sldId id="267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4" autoAdjust="0"/>
    <p:restoredTop sz="94660"/>
  </p:normalViewPr>
  <p:slideViewPr>
    <p:cSldViewPr>
      <p:cViewPr>
        <p:scale>
          <a:sx n="84" d="100"/>
          <a:sy n="84" d="100"/>
        </p:scale>
        <p:origin x="-4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BB564-694F-4E8F-A2B9-7F3C7623678F}" type="datetimeFigureOut">
              <a:rPr lang="hr-HR" smtClean="0"/>
              <a:pPr/>
              <a:t>27.2.2014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4F320-B49B-405B-ACC4-0D803D41BD5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bg2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Poljska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"Iskrivljena kuća" (</a:t>
            </a:r>
            <a:r>
              <a:rPr lang="hr-HR" b="1" dirty="0" err="1" smtClean="0"/>
              <a:t>Sopot</a:t>
            </a:r>
            <a:r>
              <a:rPr lang="hr-HR" b="1" dirty="0" smtClean="0"/>
              <a:t>, Poljska)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skrivljena kuća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767344"/>
            <a:ext cx="5112568" cy="409065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Poljski stadion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poljski stadion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475656" y="3068960"/>
            <a:ext cx="5760640" cy="362342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solidFill>
                  <a:srgbClr val="00B050"/>
                </a:solidFill>
              </a:rPr>
              <a:t>Najstariji europski rudnik</a:t>
            </a:r>
            <a:r>
              <a:rPr lang="hr-HR" dirty="0" smtClean="0">
                <a:solidFill>
                  <a:srgbClr val="00B050"/>
                </a:solidFill>
              </a:rPr>
              <a:t> koje je još uvijek otvoren nalazi se u </a:t>
            </a:r>
            <a:r>
              <a:rPr lang="hr-HR" dirty="0" err="1" smtClean="0">
                <a:solidFill>
                  <a:srgbClr val="00B050"/>
                </a:solidFill>
              </a:rPr>
              <a:t>Weliczki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u</a:t>
            </a:r>
            <a:r>
              <a:rPr lang="hr-HR" dirty="0" smtClean="0">
                <a:solidFill>
                  <a:srgbClr val="00B050"/>
                </a:solidFill>
              </a:rPr>
              <a:t> blizini Krakowa. Naslage soli su 372 metara pod zemljom.</a:t>
            </a:r>
            <a:endParaRPr lang="hr-H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Kviz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Koji je glavni grad Poljske?</a:t>
            </a:r>
          </a:p>
          <a:p>
            <a:r>
              <a:rPr lang="hr-HR" dirty="0" smtClean="0">
                <a:solidFill>
                  <a:srgbClr val="00B050"/>
                </a:solidFill>
                <a:hlinkClick r:id="rId2" action="ppaction://hlinksldjump"/>
              </a:rPr>
              <a:t>A) </a:t>
            </a:r>
            <a:r>
              <a:rPr lang="hr-HR" dirty="0" smtClean="0">
                <a:solidFill>
                  <a:srgbClr val="00B050"/>
                </a:solidFill>
              </a:rPr>
              <a:t>Prag</a:t>
            </a:r>
          </a:p>
          <a:p>
            <a:r>
              <a:rPr lang="hr-HR" dirty="0" smtClean="0">
                <a:solidFill>
                  <a:srgbClr val="00B050"/>
                </a:solidFill>
                <a:hlinkClick r:id="rId3" action="ppaction://hlinksldjump"/>
              </a:rPr>
              <a:t>B) </a:t>
            </a:r>
            <a:r>
              <a:rPr lang="hr-HR" dirty="0" smtClean="0">
                <a:solidFill>
                  <a:srgbClr val="00B050"/>
                </a:solidFill>
              </a:rPr>
              <a:t>Varšava</a:t>
            </a:r>
          </a:p>
          <a:p>
            <a:r>
              <a:rPr lang="hr-HR" dirty="0" smtClean="0">
                <a:solidFill>
                  <a:srgbClr val="00B050"/>
                </a:solidFill>
                <a:hlinkClick r:id="rId2" action="ppaction://hlinksldjump"/>
              </a:rPr>
              <a:t>C) </a:t>
            </a:r>
            <a:r>
              <a:rPr lang="hr-HR" dirty="0" smtClean="0">
                <a:solidFill>
                  <a:srgbClr val="00B050"/>
                </a:solidFill>
              </a:rPr>
              <a:t>Berlin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Kolika je gustoća naseljenosti u Poljskoj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hlinkClick r:id="rId2" action="ppaction://hlinksldjump"/>
              </a:rPr>
              <a:t>A) </a:t>
            </a:r>
            <a:r>
              <a:rPr lang="hr-HR" dirty="0" smtClean="0">
                <a:solidFill>
                  <a:srgbClr val="00B050"/>
                </a:solidFill>
              </a:rPr>
              <a:t>55st./km2</a:t>
            </a:r>
          </a:p>
          <a:p>
            <a:r>
              <a:rPr lang="hr-HR" dirty="0" smtClean="0">
                <a:solidFill>
                  <a:srgbClr val="00B050"/>
                </a:solidFill>
                <a:hlinkClick r:id="rId2" action="ppaction://hlinksldjump"/>
              </a:rPr>
              <a:t>B) </a:t>
            </a:r>
            <a:r>
              <a:rPr lang="hr-HR" dirty="0" smtClean="0">
                <a:solidFill>
                  <a:srgbClr val="00B050"/>
                </a:solidFill>
              </a:rPr>
              <a:t>95 st./km2</a:t>
            </a:r>
          </a:p>
          <a:p>
            <a:r>
              <a:rPr lang="hr-HR" dirty="0" smtClean="0">
                <a:solidFill>
                  <a:srgbClr val="00B050"/>
                </a:solidFill>
                <a:hlinkClick r:id="rId3" action="ppaction://hlinksldjump"/>
              </a:rPr>
              <a:t>C) </a:t>
            </a:r>
            <a:r>
              <a:rPr lang="hr-HR" dirty="0" smtClean="0">
                <a:solidFill>
                  <a:srgbClr val="00B050"/>
                </a:solidFill>
              </a:rPr>
              <a:t>122 st./km</a:t>
            </a:r>
            <a:r>
              <a:rPr lang="hr-HR" baseline="30000" dirty="0" smtClean="0">
                <a:solidFill>
                  <a:srgbClr val="00B050"/>
                </a:solidFill>
              </a:rPr>
              <a:t>2</a:t>
            </a:r>
            <a:endParaRPr lang="hr-HR" dirty="0" smtClean="0">
              <a:solidFill>
                <a:srgbClr val="00B05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Koliko Poljska ima stanovnika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</a:t>
            </a:r>
            <a:r>
              <a:rPr lang="hr-HR" dirty="0" smtClean="0"/>
              <a:t>39 196 000</a:t>
            </a:r>
          </a:p>
          <a:p>
            <a:r>
              <a:rPr lang="hr-HR" dirty="0" smtClean="0">
                <a:hlinkClick r:id="rId3" action="ppaction://hlinksldjump"/>
              </a:rPr>
              <a:t>B) </a:t>
            </a:r>
            <a:r>
              <a:rPr lang="hr-HR" dirty="0" smtClean="0"/>
              <a:t>45 285 000</a:t>
            </a:r>
          </a:p>
          <a:p>
            <a:r>
              <a:rPr lang="hr-HR" dirty="0" smtClean="0">
                <a:hlinkClick r:id="rId3" action="ppaction://hlinksldjump"/>
              </a:rPr>
              <a:t>C) </a:t>
            </a:r>
            <a:r>
              <a:rPr lang="hr-HR" dirty="0" smtClean="0"/>
              <a:t>90 543 000</a:t>
            </a:r>
          </a:p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Kraj 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Autor:Ivan Matijević</a:t>
            </a:r>
            <a:endParaRPr lang="hr-H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Točno!!!</a:t>
            </a:r>
            <a:endParaRPr lang="hr-HR" dirty="0"/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like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627784" y="3933056"/>
            <a:ext cx="3672408" cy="2448272"/>
          </a:xfrm>
        </p:spPr>
      </p:pic>
      <p:sp>
        <p:nvSpPr>
          <p:cNvPr id="5" name="Strelica udesno 4">
            <a:hlinkClick r:id="rId3" action="ppaction://hlinksldjump"/>
          </p:cNvPr>
          <p:cNvSpPr/>
          <p:nvPr/>
        </p:nvSpPr>
        <p:spPr>
          <a:xfrm>
            <a:off x="6660232" y="6021288"/>
            <a:ext cx="1080120" cy="836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Netočno!!!</a:t>
            </a:r>
            <a:endParaRPr lang="hr-HR" dirty="0"/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dis like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043608" y="3501008"/>
            <a:ext cx="5328592" cy="3021920"/>
          </a:xfrm>
        </p:spPr>
      </p:pic>
      <p:sp>
        <p:nvSpPr>
          <p:cNvPr id="5" name="Strelica udesno 4">
            <a:hlinkClick r:id="rId3" action="ppaction://hlinksldjump"/>
          </p:cNvPr>
          <p:cNvSpPr/>
          <p:nvPr/>
        </p:nvSpPr>
        <p:spPr>
          <a:xfrm>
            <a:off x="6732240" y="6093296"/>
            <a:ext cx="1296144" cy="76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Glavni grad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 smtClean="0">
                <a:solidFill>
                  <a:srgbClr val="00B050"/>
                </a:solidFill>
              </a:rPr>
              <a:t>Varšava</a:t>
            </a:r>
            <a:r>
              <a:rPr lang="hr-HR" dirty="0" smtClean="0">
                <a:solidFill>
                  <a:srgbClr val="00B050"/>
                </a:solidFill>
              </a:rPr>
              <a:t>  je grad u središnjoj poljskoj čiji je od 1596 god. Glavni grad također je važan znanstveni , kulturni i politički centar.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  ima oko  687 000 st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9" name="Rezervirano mjesto sadržaja 8" descr="varšava.jpe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3312368" cy="27488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Zastava i grb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" name="Rezervirano mjesto sadržaja 7" descr="poljska.jpe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23528" y="3284984"/>
            <a:ext cx="3559175" cy="2359025"/>
          </a:xfrm>
        </p:spPr>
      </p:pic>
      <p:pic>
        <p:nvPicPr>
          <p:cNvPr id="9" name="Rezervirano mjesto sadržaja 8" descr="grb.jpe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6372200" y="3861048"/>
            <a:ext cx="1524000" cy="17907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Valuta poljske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valuta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195736" y="3174179"/>
            <a:ext cx="5040560" cy="368382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Geografski položaj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1" name="Rezervirano mjesto sadržaja 10" descr="geografski položaj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267744" y="3247175"/>
            <a:ext cx="4608512" cy="36108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Stanovništvo 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Ima oko 39 196 000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Najčešća starost 75 god.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gustoća naseljenosti: 122 st./km</a:t>
            </a:r>
            <a:r>
              <a:rPr lang="hr-HR" baseline="30000" dirty="0">
                <a:solidFill>
                  <a:srgbClr val="00B050"/>
                </a:solidFill>
              </a:rPr>
              <a:t>2</a:t>
            </a:r>
            <a:endParaRPr lang="hr-H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/>
              <a:t>G</a:t>
            </a:r>
            <a:r>
              <a:rPr lang="hr-HR" dirty="0" smtClean="0"/>
              <a:t>ospodarstvo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Prije ulaska Poljske u EU najveći euroskepticizam pokazali su poljoprivrednici.</a:t>
            </a:r>
            <a:endParaRPr lang="hr-HR" dirty="0"/>
          </a:p>
        </p:txBody>
      </p:sp>
      <p:pic>
        <p:nvPicPr>
          <p:cNvPr id="6" name="Rezervirano mjesto sadržaja 5" descr="gospodarstvo.jpe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156176" y="620688"/>
            <a:ext cx="2987824" cy="276443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Klima  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Nedostatak planinskih barijera unutar Poljske razlog je vrlo malim klimatskim razlikama. Jug i istok zemlje imaju kontinentalnu klimu, s hladnim i suhim zimama te vlažnim, toplim ljetima.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7" name="Rezervirano mjesto sadržaja 6" descr="klima poljske.jpe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471592" y="188640"/>
            <a:ext cx="3672408" cy="31940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Nacionalni park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 descr="np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907704" y="3429000"/>
            <a:ext cx="5112568" cy="30956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206</Words>
  <Application>Microsoft Office PowerPoint</Application>
  <PresentationFormat>Prikaz na zaslonu (4:3)</PresentationFormat>
  <Paragraphs>37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Prezentacija2</vt:lpstr>
      <vt:lpstr>Poljska</vt:lpstr>
      <vt:lpstr>Glavni grad</vt:lpstr>
      <vt:lpstr>Zastava i grb</vt:lpstr>
      <vt:lpstr>Valuta poljske</vt:lpstr>
      <vt:lpstr>Geografski položaj</vt:lpstr>
      <vt:lpstr>Stanovništvo  </vt:lpstr>
      <vt:lpstr> Gospodarstvo </vt:lpstr>
      <vt:lpstr>Klima  </vt:lpstr>
      <vt:lpstr>Nacionalni park</vt:lpstr>
      <vt:lpstr>"Iskrivljena kuća" (Sopot, Poljska)</vt:lpstr>
      <vt:lpstr>Poljski stadion</vt:lpstr>
      <vt:lpstr>Zanimljivosti</vt:lpstr>
      <vt:lpstr>Kviz</vt:lpstr>
      <vt:lpstr>Kolika je gustoća naseljenosti u Poljskoj </vt:lpstr>
      <vt:lpstr>Koliko Poljska ima stanovnika</vt:lpstr>
      <vt:lpstr>Kraj </vt:lpstr>
      <vt:lpstr>Točno!!!</vt:lpstr>
      <vt:lpstr>Netočno!!!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Poljska</dc:title>
  <dc:creator>8p</dc:creator>
  <cp:lastModifiedBy>8p</cp:lastModifiedBy>
  <cp:revision>27</cp:revision>
  <dcterms:created xsi:type="dcterms:W3CDTF">2014-02-06T11:34:06Z</dcterms:created>
  <dcterms:modified xsi:type="dcterms:W3CDTF">2014-02-27T11:56:56Z</dcterms:modified>
</cp:coreProperties>
</file>