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4" r:id="rId6"/>
    <p:sldId id="273" r:id="rId7"/>
    <p:sldId id="260" r:id="rId8"/>
    <p:sldId id="261" r:id="rId9"/>
    <p:sldId id="272" r:id="rId10"/>
    <p:sldId id="262" r:id="rId11"/>
    <p:sldId id="263" r:id="rId12"/>
    <p:sldId id="267" r:id="rId13"/>
    <p:sldId id="265" r:id="rId14"/>
    <p:sldId id="266" r:id="rId15"/>
    <p:sldId id="268" r:id="rId16"/>
    <p:sldId id="270" r:id="rId17"/>
    <p:sldId id="271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DB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DD998-8A5E-485A-9A1D-2C4C07DCA04C}" type="datetimeFigureOut">
              <a:rPr lang="hr-HR" smtClean="0"/>
              <a:pPr/>
              <a:t>27.2.2014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BE95A-E4CD-479F-ACC5-BB16B4065B1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BE95A-E4CD-479F-ACC5-BB16B4065B19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AEF2833-6B8F-433F-9A17-5FAF0D67CEA8}" type="datetimeFigureOut">
              <a:rPr lang="hr-HR" smtClean="0"/>
              <a:pPr/>
              <a:t>27.2.2014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CC52DB-6A9A-46FF-880E-389049AA15A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F2833-6B8F-433F-9A17-5FAF0D67CEA8}" type="datetimeFigureOut">
              <a:rPr lang="hr-HR" smtClean="0"/>
              <a:pPr/>
              <a:t>27.2.2014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CC52DB-6A9A-46FF-880E-389049AA15A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F2833-6B8F-433F-9A17-5FAF0D67CEA8}" type="datetimeFigureOut">
              <a:rPr lang="hr-HR" smtClean="0"/>
              <a:pPr/>
              <a:t>27.2.2014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CC52DB-6A9A-46FF-880E-389049AA15A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F2833-6B8F-433F-9A17-5FAF0D67CEA8}" type="datetimeFigureOut">
              <a:rPr lang="hr-HR" smtClean="0"/>
              <a:pPr/>
              <a:t>27.2.2014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CC52DB-6A9A-46FF-880E-389049AA15A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F2833-6B8F-433F-9A17-5FAF0D67CEA8}" type="datetimeFigureOut">
              <a:rPr lang="hr-HR" smtClean="0"/>
              <a:pPr/>
              <a:t>27.2.2014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CC52DB-6A9A-46FF-880E-389049AA15A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F2833-6B8F-433F-9A17-5FAF0D67CEA8}" type="datetimeFigureOut">
              <a:rPr lang="hr-HR" smtClean="0"/>
              <a:pPr/>
              <a:t>27.2.2014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CC52DB-6A9A-46FF-880E-389049AA15A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F2833-6B8F-433F-9A17-5FAF0D67CEA8}" type="datetimeFigureOut">
              <a:rPr lang="hr-HR" smtClean="0"/>
              <a:pPr/>
              <a:t>27.2.2014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CC52DB-6A9A-46FF-880E-389049AA15A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F2833-6B8F-433F-9A17-5FAF0D67CEA8}" type="datetimeFigureOut">
              <a:rPr lang="hr-HR" smtClean="0"/>
              <a:pPr/>
              <a:t>27.2.2014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CC52DB-6A9A-46FF-880E-389049AA15A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EF2833-6B8F-433F-9A17-5FAF0D67CEA8}" type="datetimeFigureOut">
              <a:rPr lang="hr-HR" smtClean="0"/>
              <a:pPr/>
              <a:t>27.2.2014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CC52DB-6A9A-46FF-880E-389049AA15A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AEF2833-6B8F-433F-9A17-5FAF0D67CEA8}" type="datetimeFigureOut">
              <a:rPr lang="hr-HR" smtClean="0"/>
              <a:pPr/>
              <a:t>27.2.2014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CC52DB-6A9A-46FF-880E-389049AA15A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AEF2833-6B8F-433F-9A17-5FAF0D67CEA8}" type="datetimeFigureOut">
              <a:rPr lang="hr-HR" smtClean="0"/>
              <a:pPr/>
              <a:t>27.2.2014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2CC52DB-6A9A-46FF-880E-389049AA15A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0">
              <a:schemeClr val="bg1">
                <a:alpha val="78000"/>
              </a:schemeClr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AEF2833-6B8F-433F-9A17-5FAF0D67CEA8}" type="datetimeFigureOut">
              <a:rPr lang="hr-HR" smtClean="0"/>
              <a:pPr/>
              <a:t>27.2.2014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2CC52DB-6A9A-46FF-880E-389049AA15A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Pre%C5%A1ov" TargetMode="External"/><Relationship Id="rId7" Type="http://schemas.openxmlformats.org/officeDocument/2006/relationships/hyperlink" Target="http://hr.wikipedia.org/wiki/Martin_(grad)" TargetMode="External"/><Relationship Id="rId2" Type="http://schemas.openxmlformats.org/officeDocument/2006/relationships/hyperlink" Target="http://hr.wikipedia.org/wiki/Ko%C5%A1i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r.wikipedia.org/wiki/Trnava" TargetMode="External"/><Relationship Id="rId5" Type="http://schemas.openxmlformats.org/officeDocument/2006/relationships/hyperlink" Target="http://hr.wikipedia.org/wiki/%C5%BDilina" TargetMode="External"/><Relationship Id="rId4" Type="http://schemas.openxmlformats.org/officeDocument/2006/relationships/hyperlink" Target="http://hr.wikipedia.org/wiki/Nitr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779912" y="1752601"/>
            <a:ext cx="5040560" cy="1829761"/>
          </a:xfrm>
        </p:spPr>
        <p:txBody>
          <a:bodyPr>
            <a:normAutofit/>
          </a:bodyPr>
          <a:lstStyle/>
          <a:p>
            <a:pPr marL="1028700" indent="-1028700" algn="l">
              <a:lnSpc>
                <a:spcPct val="200000"/>
              </a:lnSpc>
            </a:pPr>
            <a:r>
              <a:rPr lang="hr-HR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Članica Europske Unije</a:t>
            </a:r>
            <a:endParaRPr lang="hr-HR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339752" y="3611607"/>
            <a:ext cx="6118448" cy="1199704"/>
          </a:xfrm>
        </p:spPr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Slovačka</a:t>
            </a:r>
            <a:r>
              <a:rPr lang="hr-HR" dirty="0" smtClean="0"/>
              <a:t> </a:t>
            </a:r>
            <a:endParaRPr lang="hr-HR" dirty="0"/>
          </a:p>
        </p:txBody>
      </p:sp>
      <p:grpSp>
        <p:nvGrpSpPr>
          <p:cNvPr id="9" name="Grupa 8"/>
          <p:cNvGrpSpPr/>
          <p:nvPr/>
        </p:nvGrpSpPr>
        <p:grpSpPr>
          <a:xfrm>
            <a:off x="6144941" y="5157192"/>
            <a:ext cx="2999059" cy="1700808"/>
            <a:chOff x="6144941" y="5157192"/>
            <a:chExt cx="2999059" cy="1700808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44941" y="5157192"/>
              <a:ext cx="2999059" cy="17008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TekstniOkvir 6"/>
            <p:cNvSpPr txBox="1"/>
            <p:nvPr/>
          </p:nvSpPr>
          <p:spPr>
            <a:xfrm>
              <a:off x="7956376" y="5373216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/>
                <a:t>Zastava</a:t>
              </a:r>
              <a:endParaRPr lang="hr-HR" dirty="0"/>
            </a:p>
          </p:txBody>
        </p:sp>
      </p:grpSp>
      <p:grpSp>
        <p:nvGrpSpPr>
          <p:cNvPr id="10" name="Grupa 9"/>
          <p:cNvGrpSpPr/>
          <p:nvPr/>
        </p:nvGrpSpPr>
        <p:grpSpPr>
          <a:xfrm>
            <a:off x="4716016" y="5141640"/>
            <a:ext cx="1373088" cy="1716360"/>
            <a:chOff x="4860032" y="5141640"/>
            <a:chExt cx="1373088" cy="171636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60032" y="5141640"/>
              <a:ext cx="1373088" cy="17163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TekstniOkvir 7"/>
            <p:cNvSpPr txBox="1"/>
            <p:nvPr/>
          </p:nvSpPr>
          <p:spPr>
            <a:xfrm>
              <a:off x="5580112" y="6309320"/>
              <a:ext cx="591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 smtClean="0"/>
                <a:t>Grb</a:t>
              </a:r>
              <a:endParaRPr lang="hr-H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Kviz</a:t>
            </a: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49888"/>
            <a:ext cx="177761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hr-HR" dirty="0" smtClean="0"/>
              <a:t>Kako se zove himna Slovačke?</a:t>
            </a: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49888"/>
            <a:ext cx="177761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zervirano mjesto sadržaja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lphaLcParenR"/>
            </a:pPr>
            <a:r>
              <a:rPr lang="hr-HR" dirty="0" err="1" smtClean="0">
                <a:hlinkClick r:id="rId3" action="ppaction://hlinksldjump"/>
              </a:rPr>
              <a:t>Dobrovoljnička</a:t>
            </a:r>
            <a:endParaRPr lang="hr-HR" dirty="0" smtClean="0"/>
          </a:p>
          <a:p>
            <a:pPr marL="624078" indent="-514350">
              <a:buFont typeface="+mj-lt"/>
              <a:buAutoNum type="alphaLcParenR"/>
            </a:pPr>
            <a:r>
              <a:rPr lang="hr-HR" dirty="0" smtClean="0">
                <a:hlinkClick r:id="rId4" action="ppaction://hlinksldjump"/>
              </a:rPr>
              <a:t>Slovačka</a:t>
            </a:r>
            <a:endParaRPr lang="hr-HR" dirty="0" smtClean="0"/>
          </a:p>
          <a:p>
            <a:pPr marL="624078" indent="-514350">
              <a:buFont typeface="+mj-lt"/>
              <a:buAutoNum type="alphaLcParenR"/>
            </a:pPr>
            <a:r>
              <a:rPr lang="hr-HR" dirty="0" err="1" smtClean="0">
                <a:hlinkClick r:id="rId4" action="ppaction://hlinksldjump"/>
              </a:rPr>
              <a:t>Krivanska</a:t>
            </a: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Točno !!! </a:t>
            </a:r>
            <a:endParaRPr lang="hr-HR" dirty="0"/>
          </a:p>
        </p:txBody>
      </p:sp>
      <p:sp>
        <p:nvSpPr>
          <p:cNvPr id="5" name="Akcijski gumb: Nazad ili prethodno 4">
            <a:hlinkClick r:id="" action="ppaction://hlinkshowjump?jump=previousslide" highlightClick="1"/>
          </p:cNvPr>
          <p:cNvSpPr/>
          <p:nvPr/>
        </p:nvSpPr>
        <p:spPr>
          <a:xfrm>
            <a:off x="7956376" y="5157192"/>
            <a:ext cx="648072" cy="576064"/>
          </a:xfrm>
          <a:prstGeom prst="actionButtonBackPrevio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2419350" cy="1895475"/>
          </a:xfrm>
          <a:prstGeom prst="ellipse">
            <a:avLst/>
          </a:prstGeom>
          <a:ln>
            <a:solidFill>
              <a:srgbClr val="92D050"/>
            </a:solidFill>
          </a:ln>
          <a:effectLst>
            <a:softEdge rad="112500"/>
          </a:effectLst>
          <a:scene3d>
            <a:camera prst="isometricOffAxis2Right"/>
            <a:lightRig rig="threePt" dir="t"/>
          </a:scene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Netočno !!! </a:t>
            </a:r>
            <a:endParaRPr lang="hr-HR" dirty="0"/>
          </a:p>
        </p:txBody>
      </p:sp>
      <p:sp>
        <p:nvSpPr>
          <p:cNvPr id="4" name="Akcijski gumb: Nazad ili prethodno 3">
            <a:hlinkClick r:id="rId2" action="ppaction://hlinksldjump" highlightClick="1"/>
          </p:cNvPr>
          <p:cNvSpPr/>
          <p:nvPr/>
        </p:nvSpPr>
        <p:spPr>
          <a:xfrm>
            <a:off x="8028384" y="5301208"/>
            <a:ext cx="576064" cy="576064"/>
          </a:xfrm>
          <a:prstGeom prst="actionButtonBackPrevio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72816"/>
            <a:ext cx="1836564" cy="1836564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lphaLcParenR"/>
            </a:pPr>
            <a:r>
              <a:rPr lang="hr-HR" dirty="0" smtClean="0">
                <a:hlinkClick r:id="rId2" action="ppaction://hlinksldjump"/>
              </a:rPr>
              <a:t>Budimpešta</a:t>
            </a:r>
            <a:r>
              <a:rPr lang="hr-HR" dirty="0" smtClean="0"/>
              <a:t> </a:t>
            </a:r>
          </a:p>
          <a:p>
            <a:pPr marL="624078" indent="-514350">
              <a:buFont typeface="+mj-lt"/>
              <a:buAutoNum type="alphaLcParenR"/>
            </a:pPr>
            <a:r>
              <a:rPr lang="hr-HR" dirty="0" smtClean="0">
                <a:hlinkClick r:id="rId3" action="ppaction://hlinksldjump"/>
              </a:rPr>
              <a:t>Bratislava</a:t>
            </a:r>
            <a:endParaRPr lang="hr-HR" dirty="0" smtClean="0"/>
          </a:p>
          <a:p>
            <a:pPr marL="624078" indent="-514350">
              <a:buFont typeface="+mj-lt"/>
              <a:buAutoNum type="alphaLcParenR"/>
            </a:pPr>
            <a:r>
              <a:rPr lang="hr-HR" dirty="0" smtClean="0">
                <a:hlinkClick r:id="rId2" action="ppaction://hlinksldjump"/>
              </a:rPr>
              <a:t>Podgorica</a:t>
            </a:r>
            <a:endParaRPr lang="hr-HR" dirty="0" smtClean="0"/>
          </a:p>
          <a:p>
            <a:pPr marL="624078" indent="-514350">
              <a:buNone/>
            </a:pP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/>
            <a:r>
              <a:rPr lang="hr-HR" dirty="0" smtClean="0"/>
              <a:t>2. Koji je glavni grad slovačke ?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Netočno !!!</a:t>
            </a:r>
            <a:endParaRPr lang="hr-HR" dirty="0"/>
          </a:p>
        </p:txBody>
      </p:sp>
      <p:sp>
        <p:nvSpPr>
          <p:cNvPr id="4" name="Akcijski gumb: Nazad ili prethodno 3">
            <a:hlinkClick r:id="rId2" action="ppaction://hlinksldjump" highlightClick="1"/>
          </p:cNvPr>
          <p:cNvSpPr/>
          <p:nvPr/>
        </p:nvSpPr>
        <p:spPr>
          <a:xfrm>
            <a:off x="7884368" y="5229200"/>
            <a:ext cx="682376" cy="682376"/>
          </a:xfrm>
          <a:prstGeom prst="actionButtonBackPrevio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8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Točno !!!</a:t>
            </a:r>
            <a:endParaRPr lang="hr-HR" dirty="0"/>
          </a:p>
        </p:txBody>
      </p:sp>
      <p:sp>
        <p:nvSpPr>
          <p:cNvPr id="4" name="Akcijski gumb: Nazad ili prethodno 3">
            <a:hlinkClick r:id="rId2" action="ppaction://hlinksldjump" highlightClick="1"/>
          </p:cNvPr>
          <p:cNvSpPr/>
          <p:nvPr/>
        </p:nvSpPr>
        <p:spPr>
          <a:xfrm>
            <a:off x="7884368" y="5229200"/>
            <a:ext cx="682376" cy="682376"/>
          </a:xfrm>
          <a:prstGeom prst="actionButtonBackPrevio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16832"/>
            <a:ext cx="2419350" cy="1895475"/>
          </a:xfrm>
          <a:prstGeom prst="ellipse">
            <a:avLst/>
          </a:prstGeom>
          <a:ln>
            <a:solidFill>
              <a:srgbClr val="92D050"/>
            </a:solidFill>
          </a:ln>
          <a:effectLst>
            <a:softEdge rad="112500"/>
          </a:effectLst>
          <a:scene3d>
            <a:camera prst="isometricOffAxis2Right"/>
            <a:lightRig rig="threePt" dir="t"/>
          </a:scene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lphaLcParenR"/>
            </a:pPr>
            <a:r>
              <a:rPr lang="hr-HR" dirty="0" smtClean="0">
                <a:hlinkClick r:id="rId2" action="ppaction://hlinksldjump"/>
              </a:rPr>
              <a:t>1993 g</a:t>
            </a:r>
            <a:endParaRPr lang="hr-HR" dirty="0" smtClean="0"/>
          </a:p>
          <a:p>
            <a:pPr marL="624078" indent="-514350">
              <a:buFont typeface="+mj-lt"/>
              <a:buAutoNum type="alphaLcParenR"/>
            </a:pPr>
            <a:r>
              <a:rPr lang="hr-HR" dirty="0" smtClean="0">
                <a:hlinkClick r:id="rId3" action="ppaction://hlinksldjump"/>
              </a:rPr>
              <a:t>1994 g</a:t>
            </a:r>
            <a:endParaRPr lang="hr-HR" dirty="0" smtClean="0"/>
          </a:p>
          <a:p>
            <a:pPr marL="624078" indent="-514350">
              <a:buFont typeface="+mj-lt"/>
              <a:buAutoNum type="alphaLcParenR"/>
            </a:pPr>
            <a:r>
              <a:rPr lang="hr-HR" dirty="0" smtClean="0">
                <a:hlinkClick r:id="rId3" action="ppaction://hlinksldjump"/>
              </a:rPr>
              <a:t>1896 g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/>
            <a:r>
              <a:rPr lang="hr-HR" dirty="0" smtClean="0"/>
              <a:t>3.Kada je država Slovačka postala nezavisna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Točno!!!</a:t>
            </a:r>
            <a:endParaRPr lang="hr-HR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2419350" cy="1895475"/>
          </a:xfrm>
          <a:prstGeom prst="ellipse">
            <a:avLst/>
          </a:prstGeom>
          <a:ln>
            <a:solidFill>
              <a:srgbClr val="92D050"/>
            </a:solidFill>
          </a:ln>
          <a:effectLst>
            <a:softEdge rad="112500"/>
          </a:effectLst>
          <a:scene3d>
            <a:camera prst="isometricOffAxis2Right"/>
            <a:lightRig rig="threePt" dir="t"/>
          </a:scene3d>
        </p:spPr>
      </p:pic>
      <p:sp>
        <p:nvSpPr>
          <p:cNvPr id="7" name="Akcijski gumb: Nazad ili prethodno 6">
            <a:hlinkClick r:id="rId3" action="ppaction://hlinksldjump" highlightClick="1"/>
          </p:cNvPr>
          <p:cNvSpPr/>
          <p:nvPr/>
        </p:nvSpPr>
        <p:spPr>
          <a:xfrm>
            <a:off x="8028384" y="5733256"/>
            <a:ext cx="648072" cy="576064"/>
          </a:xfrm>
          <a:prstGeom prst="actionButtonBackPrevio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Netočno!!!</a:t>
            </a:r>
            <a:endParaRPr lang="hr-H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  <p:sp>
        <p:nvSpPr>
          <p:cNvPr id="5" name="Akcijski gumb: Nazad ili prethodno 4">
            <a:hlinkClick r:id="rId3" action="ppaction://hlinksldjump" highlightClick="1"/>
          </p:cNvPr>
          <p:cNvSpPr/>
          <p:nvPr/>
        </p:nvSpPr>
        <p:spPr>
          <a:xfrm>
            <a:off x="8028384" y="5661248"/>
            <a:ext cx="648072" cy="576064"/>
          </a:xfrm>
          <a:prstGeom prst="actionButtonBackPrevio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Slovačka republika</a:t>
            </a:r>
            <a:r>
              <a:rPr lang="hr-HR" dirty="0" smtClean="0">
                <a:solidFill>
                  <a:srgbClr val="FF0000"/>
                </a:solidFill>
              </a:rPr>
              <a:t> je država u Srednjoj Europi.</a:t>
            </a:r>
          </a:p>
          <a:p>
            <a:r>
              <a:rPr lang="vi-VN" dirty="0" smtClean="0">
                <a:solidFill>
                  <a:srgbClr val="FF0000"/>
                </a:solidFill>
              </a:rPr>
              <a:t>Na sjeverozapadu graniči s</a:t>
            </a:r>
            <a:r>
              <a:rPr lang="hr-HR" dirty="0" smtClean="0">
                <a:solidFill>
                  <a:srgbClr val="FF0000"/>
                </a:solidFill>
              </a:rPr>
              <a:t> Češkom</a:t>
            </a:r>
            <a:r>
              <a:rPr lang="vi-VN" dirty="0" smtClean="0">
                <a:solidFill>
                  <a:srgbClr val="FF0000"/>
                </a:solidFill>
              </a:rPr>
              <a:t>, jugozapadu s</a:t>
            </a:r>
            <a:r>
              <a:rPr lang="hr-HR" dirty="0" smtClean="0">
                <a:solidFill>
                  <a:srgbClr val="FF0000"/>
                </a:solidFill>
              </a:rPr>
              <a:t> Austrijom</a:t>
            </a:r>
            <a:r>
              <a:rPr lang="vi-VN" dirty="0" smtClean="0">
                <a:solidFill>
                  <a:srgbClr val="FF0000"/>
                </a:solidFill>
              </a:rPr>
              <a:t>, na jugu s </a:t>
            </a:r>
            <a:r>
              <a:rPr lang="hr-HR" dirty="0" smtClean="0">
                <a:solidFill>
                  <a:srgbClr val="FF0000"/>
                </a:solidFill>
              </a:rPr>
              <a:t>Mađarskom</a:t>
            </a:r>
            <a:r>
              <a:rPr lang="vi-VN" dirty="0" smtClean="0">
                <a:solidFill>
                  <a:srgbClr val="FF0000"/>
                </a:solidFill>
              </a:rPr>
              <a:t>na istoku s </a:t>
            </a:r>
            <a:r>
              <a:rPr lang="hr-HR" dirty="0" err="1" smtClean="0">
                <a:solidFill>
                  <a:srgbClr val="FF0000"/>
                </a:solidFill>
              </a:rPr>
              <a:t>Ukrainom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vi-VN" dirty="0" smtClean="0">
                <a:solidFill>
                  <a:srgbClr val="FF0000"/>
                </a:solidFill>
              </a:rPr>
              <a:t>i sjeveru s</a:t>
            </a:r>
            <a:r>
              <a:rPr lang="hr-HR" dirty="0" smtClean="0">
                <a:solidFill>
                  <a:srgbClr val="FF0000"/>
                </a:solidFill>
              </a:rPr>
              <a:t> Poljskom</a:t>
            </a:r>
            <a:r>
              <a:rPr lang="vi-VN" dirty="0" smtClean="0">
                <a:solidFill>
                  <a:srgbClr val="FF0000"/>
                </a:solidFill>
              </a:rPr>
              <a:t>.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Republika</a:t>
            </a:r>
            <a:endParaRPr lang="hr-H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85945">
            <a:off x="-1939" y="5853843"/>
            <a:ext cx="1713942" cy="9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ravokutnik 8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20891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teksta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hr-HR" dirty="0" smtClean="0"/>
              <a:t>HVALA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395536" y="1484782"/>
          <a:ext cx="8229600" cy="410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84076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rgbClr val="FF0000"/>
                          </a:solidFill>
                        </a:rPr>
                        <a:t>Glavni</a:t>
                      </a:r>
                      <a:r>
                        <a:rPr lang="hr-HR" baseline="0" dirty="0" smtClean="0">
                          <a:solidFill>
                            <a:srgbClr val="FF0000"/>
                          </a:solidFill>
                        </a:rPr>
                        <a:t> grad</a:t>
                      </a:r>
                      <a:endParaRPr lang="hr-H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Bratislava</a:t>
                      </a:r>
                      <a:endParaRPr lang="hr-HR" dirty="0"/>
                    </a:p>
                  </a:txBody>
                  <a:tcPr>
                    <a:noFill/>
                  </a:tcPr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rgbClr val="FF0000"/>
                          </a:solidFill>
                        </a:rPr>
                        <a:t>Službeni jezik</a:t>
                      </a:r>
                      <a:endParaRPr lang="hr-H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Slovački jezik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rgbClr val="FF0000"/>
                          </a:solidFill>
                        </a:rPr>
                        <a:t>Predsjednik</a:t>
                      </a:r>
                      <a:endParaRPr lang="hr-H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Ivan</a:t>
                      </a:r>
                      <a:r>
                        <a:rPr lang="hr-HR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hr-HR" baseline="0" dirty="0" err="1" smtClean="0">
                          <a:solidFill>
                            <a:schemeClr val="bg1"/>
                          </a:solidFill>
                        </a:rPr>
                        <a:t>Gašparović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rgbClr val="FF0000"/>
                          </a:solidFill>
                        </a:rPr>
                        <a:t>Predsjednik vlade</a:t>
                      </a:r>
                      <a:endParaRPr lang="hr-H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Robert </a:t>
                      </a:r>
                      <a:r>
                        <a:rPr lang="hr-HR" dirty="0" err="1" smtClean="0">
                          <a:solidFill>
                            <a:schemeClr val="bg1"/>
                          </a:solidFill>
                        </a:rPr>
                        <a:t>Fico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rgbClr val="FF0000"/>
                          </a:solidFill>
                        </a:rPr>
                        <a:t>Stanovništvo</a:t>
                      </a:r>
                      <a:endParaRPr lang="hr-H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5,447,502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rgbClr val="FF0000"/>
                          </a:solidFill>
                        </a:rPr>
                        <a:t>Gustoća</a:t>
                      </a:r>
                      <a:endParaRPr lang="hr-H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111 stanovnika</a:t>
                      </a:r>
                      <a:r>
                        <a:rPr lang="hr-HR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/1km</a:t>
                      </a:r>
                      <a:r>
                        <a:rPr lang="hr-HR" baseline="30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 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02116">
            <a:off x="0" y="5849888"/>
            <a:ext cx="1777618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</p:nvPr>
        </p:nvGraphicFramePr>
        <p:xfrm>
          <a:off x="395536" y="1628800"/>
          <a:ext cx="8229600" cy="3672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195754">
                <a:tc>
                  <a:txBody>
                    <a:bodyPr/>
                    <a:lstStyle/>
                    <a:p>
                      <a:r>
                        <a:rPr lang="hr-HR" dirty="0" smtClean="0"/>
                        <a:t>Gospodarstvo</a:t>
                      </a:r>
                      <a:endParaRPr lang="hr-H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Slovačka je pri kraju tranzicije iz planske ekonomije u moderno tržišno gospodarstvo.</a:t>
                      </a:r>
                      <a:endParaRPr lang="hr-HR" dirty="0"/>
                    </a:p>
                  </a:txBody>
                  <a:tcPr>
                    <a:noFill/>
                  </a:tcPr>
                </a:tc>
              </a:tr>
              <a:tr h="855387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Promet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Slovački prometni sustav dosta je dobro razvijen.</a:t>
                      </a:r>
                    </a:p>
                  </a:txBody>
                  <a:tcPr>
                    <a:noFill/>
                  </a:tcPr>
                </a:tc>
              </a:tr>
              <a:tr h="1621266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Kultura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bg1"/>
                          </a:solidFill>
                        </a:rPr>
                        <a:t>Poznateznamenitosti u Slovačkoj su dvorci i tvrđave, primjerice</a:t>
                      </a:r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hr-HR" dirty="0" err="1" smtClean="0">
                          <a:solidFill>
                            <a:schemeClr val="bg1"/>
                          </a:solidFill>
                        </a:rPr>
                        <a:t>Spiška</a:t>
                      </a:r>
                      <a:r>
                        <a:rPr lang="hr-HR" baseline="0" dirty="0" smtClean="0">
                          <a:solidFill>
                            <a:schemeClr val="bg1"/>
                          </a:solidFill>
                        </a:rPr>
                        <a:t> tvrđava</a:t>
                      </a:r>
                      <a:r>
                        <a:rPr lang="vi-VN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Bratislavska</a:t>
                      </a:r>
                      <a:r>
                        <a:rPr lang="hr-HR" baseline="0" dirty="0" smtClean="0">
                          <a:solidFill>
                            <a:schemeClr val="bg1"/>
                          </a:solidFill>
                        </a:rPr>
                        <a:t> tvrđava</a:t>
                      </a:r>
                      <a:r>
                        <a:rPr lang="vi-VN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Crveni</a:t>
                      </a:r>
                      <a:r>
                        <a:rPr lang="hr-HR" baseline="0" dirty="0" smtClean="0">
                          <a:solidFill>
                            <a:schemeClr val="bg1"/>
                          </a:solidFill>
                        </a:rPr>
                        <a:t> kameni </a:t>
                      </a:r>
                      <a:r>
                        <a:rPr lang="vi-VN" dirty="0" smtClean="0">
                          <a:solidFill>
                            <a:schemeClr val="bg1"/>
                          </a:solidFill>
                        </a:rPr>
                        <a:t>i drugi.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41723">
            <a:off x="0" y="5849888"/>
            <a:ext cx="1777618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Slovačka je postala nezavisna država u siječnju 1993. nakon raspada Čehoslovačke na dva dijela.   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Zemlja je smještena u srcu središnje Europe, a povezana je sa susjedima rijekom Dunav. 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Članica EU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hr-HR" dirty="0" err="1" smtClean="0">
                <a:hlinkClick r:id="rId2" tooltip="Košice"/>
              </a:rPr>
              <a:t>Košice</a:t>
            </a:r>
            <a:r>
              <a:rPr lang="hr-HR" dirty="0" smtClean="0"/>
              <a:t>   236.093 st</a:t>
            </a:r>
          </a:p>
          <a:p>
            <a:r>
              <a:rPr lang="hr-HR" dirty="0" err="1" smtClean="0">
                <a:hlinkClick r:id="rId3" tooltip="Prešov"/>
              </a:rPr>
              <a:t>Prešov</a:t>
            </a:r>
            <a:r>
              <a:rPr lang="hr-HR" dirty="0" smtClean="0"/>
              <a:t>   92.786 st</a:t>
            </a:r>
          </a:p>
          <a:p>
            <a:r>
              <a:rPr lang="hr-HR" dirty="0" err="1" smtClean="0">
                <a:hlinkClick r:id="rId4" tooltip="Nitra"/>
              </a:rPr>
              <a:t>Nitra</a:t>
            </a:r>
            <a:r>
              <a:rPr lang="hr-HR" dirty="0" smtClean="0"/>
              <a:t>      87.285 st</a:t>
            </a:r>
          </a:p>
          <a:p>
            <a:r>
              <a:rPr lang="hr-HR" dirty="0" err="1" smtClean="0">
                <a:hlinkClick r:id="rId5" tooltip="Žilina"/>
              </a:rPr>
              <a:t>Žilina</a:t>
            </a:r>
            <a:r>
              <a:rPr lang="hr-HR" dirty="0" smtClean="0"/>
              <a:t>     85.400 st</a:t>
            </a:r>
          </a:p>
          <a:p>
            <a:r>
              <a:rPr lang="hr-HR" dirty="0" err="1" smtClean="0">
                <a:hlinkClick r:id="rId6" tooltip="Trnava"/>
              </a:rPr>
              <a:t>Trnava</a:t>
            </a:r>
            <a:r>
              <a:rPr lang="hr-HR" dirty="0" smtClean="0"/>
              <a:t>   70.286 st </a:t>
            </a:r>
          </a:p>
          <a:p>
            <a:r>
              <a:rPr lang="hr-HR" dirty="0" smtClean="0">
                <a:hlinkClick r:id="rId7" tooltip="Martin (grad)"/>
              </a:rPr>
              <a:t>Martin</a:t>
            </a:r>
            <a:r>
              <a:rPr lang="hr-HR" dirty="0" smtClean="0"/>
              <a:t>   60.133 st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Veći gradovi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Iznad </a:t>
            </a:r>
            <a:r>
              <a:rPr lang="hr-HR" dirty="0" err="1" smtClean="0"/>
              <a:t>Tatra</a:t>
            </a:r>
            <a:r>
              <a:rPr lang="hr-HR" dirty="0" smtClean="0"/>
              <a:t> sijeva</a:t>
            </a:r>
            <a:br>
              <a:rPr lang="hr-HR" dirty="0" smtClean="0"/>
            </a:br>
            <a:r>
              <a:rPr lang="hr-HR" dirty="0" smtClean="0"/>
              <a:t>tutnji </a:t>
            </a:r>
            <a:r>
              <a:rPr lang="hr-HR" dirty="0" err="1" smtClean="0"/>
              <a:t>gromovina</a:t>
            </a:r>
            <a:r>
              <a:rPr lang="hr-HR" dirty="0" smtClean="0"/>
              <a:t>.</a:t>
            </a:r>
            <a:br>
              <a:rPr lang="hr-HR" dirty="0" smtClean="0"/>
            </a:br>
            <a:r>
              <a:rPr lang="hr-HR" dirty="0" smtClean="0"/>
              <a:t>Braćo, to će stati,</a:t>
            </a:r>
            <a:br>
              <a:rPr lang="hr-HR" dirty="0" smtClean="0"/>
            </a:br>
            <a:r>
              <a:rPr lang="hr-HR" dirty="0" smtClean="0"/>
              <a:t>nemojmo se dati,</a:t>
            </a:r>
            <a:br>
              <a:rPr lang="hr-HR" dirty="0" smtClean="0"/>
            </a:br>
            <a:r>
              <a:rPr lang="hr-HR" dirty="0" smtClean="0"/>
              <a:t>još Slovaka ima.</a:t>
            </a:r>
            <a:br>
              <a:rPr lang="hr-HR" dirty="0" smtClean="0"/>
            </a:br>
            <a:endParaRPr lang="hr-HR" dirty="0" smtClean="0"/>
          </a:p>
          <a:p>
            <a:r>
              <a:rPr lang="hr-HR" dirty="0" smtClean="0"/>
              <a:t>Slovačka je naša</a:t>
            </a:r>
            <a:br>
              <a:rPr lang="hr-HR" dirty="0" smtClean="0"/>
            </a:br>
            <a:r>
              <a:rPr lang="hr-HR" dirty="0" smtClean="0"/>
              <a:t>dosad tvrdo spala,</a:t>
            </a:r>
            <a:br>
              <a:rPr lang="hr-HR" dirty="0" smtClean="0"/>
            </a:br>
            <a:r>
              <a:rPr lang="hr-HR" dirty="0" smtClean="0"/>
              <a:t>ali bljeskom ljuta</a:t>
            </a:r>
            <a:br>
              <a:rPr lang="hr-HR" dirty="0" smtClean="0"/>
            </a:br>
            <a:r>
              <a:rPr lang="hr-HR" dirty="0" smtClean="0"/>
              <a:t>groma potaknuta,</a:t>
            </a:r>
            <a:br>
              <a:rPr lang="hr-HR" dirty="0" smtClean="0"/>
            </a:br>
            <a:r>
              <a:rPr lang="hr-HR" dirty="0" smtClean="0"/>
              <a:t>Buditi se stala.</a:t>
            </a:r>
          </a:p>
          <a:p>
            <a:endParaRPr lang="hr-HR" dirty="0"/>
          </a:p>
        </p:txBody>
      </p:sp>
      <p:sp>
        <p:nvSpPr>
          <p:cNvPr id="9" name="Rezervirano mjesto teksta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Himna na Slovačkom jeziku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Himna slovačke</a:t>
            </a: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60693">
            <a:off x="0" y="5849888"/>
            <a:ext cx="1777618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420888"/>
            <a:ext cx="252028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Bratislava</a:t>
            </a: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59795">
            <a:off x="0" y="5849888"/>
            <a:ext cx="1777618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20888"/>
            <a:ext cx="7620000" cy="3095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lum bright="-4000" contrast="31000"/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300000" lon="0" rev="0"/>
            </a:camera>
            <a:lightRig rig="threePt" dir="t"/>
          </a:scene3d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Most preko Dunava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170</TotalTime>
  <Words>217</Words>
  <Application>Microsoft Office PowerPoint</Application>
  <PresentationFormat>Prikaz na zaslonu (4:3)</PresentationFormat>
  <Paragraphs>62</Paragraphs>
  <Slides>20</Slides>
  <Notes>1</Notes>
  <HiddenSlides>6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1" baseType="lpstr">
      <vt:lpstr>Gomilanje</vt:lpstr>
      <vt:lpstr>Članica Europske Unije</vt:lpstr>
      <vt:lpstr>Republika</vt:lpstr>
      <vt:lpstr>Slajd 3</vt:lpstr>
      <vt:lpstr>Slajd 4</vt:lpstr>
      <vt:lpstr>Članica EU</vt:lpstr>
      <vt:lpstr>Veći gradovi</vt:lpstr>
      <vt:lpstr>Himna slovačke</vt:lpstr>
      <vt:lpstr>Bratislava</vt:lpstr>
      <vt:lpstr>Most preko Dunava</vt:lpstr>
      <vt:lpstr>Kviz</vt:lpstr>
      <vt:lpstr>Kako se zove himna Slovačke?</vt:lpstr>
      <vt:lpstr>Točno !!! </vt:lpstr>
      <vt:lpstr>Netočno !!! </vt:lpstr>
      <vt:lpstr>2. Koji je glavni grad slovačke ?</vt:lpstr>
      <vt:lpstr>Netočno !!!</vt:lpstr>
      <vt:lpstr>Točno !!!</vt:lpstr>
      <vt:lpstr>3.Kada je država Slovačka postala nezavisna </vt:lpstr>
      <vt:lpstr>Točno!!!</vt:lpstr>
      <vt:lpstr>Netočno!!!</vt:lpstr>
      <vt:lpstr>Slajd 20</vt:lpstr>
    </vt:vector>
  </TitlesOfParts>
  <Company>MZOS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8.p</dc:creator>
  <cp:lastModifiedBy>8.p</cp:lastModifiedBy>
  <cp:revision>23</cp:revision>
  <dcterms:created xsi:type="dcterms:W3CDTF">2014-02-06T11:38:23Z</dcterms:created>
  <dcterms:modified xsi:type="dcterms:W3CDTF">2014-02-27T12:00:15Z</dcterms:modified>
</cp:coreProperties>
</file>